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strument Sans Medium" panose="020B0604020202020204" charset="0"/>
      <p:regular r:id="rId17"/>
    </p:embeddedFont>
    <p:embeddedFont>
      <p:font typeface="Instrument Sans Semi Bold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2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1260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9184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Чикагская школа социологии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Революционное направление, изменившее представление о том, как изучать общество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A783605-1FCE-4759-A8EB-1A43FFA9C86E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29370"/>
            <a:ext cx="9714428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Живые люди за теориями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8477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Чикагская школа напоминает: понять общество — значит понять повседневную жизнь тех, кто его составляет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465802"/>
            <a:ext cx="4347567" cy="907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6599873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Выходить за стены кабинета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5465802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599873"/>
            <a:ext cx="34856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Смотреть глазами других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5465802"/>
            <a:ext cx="4347567" cy="90725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715738" y="6599873"/>
            <a:ext cx="3209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Искать порядок в хаосе</a:t>
            </a:r>
            <a:endParaRPr lang="en-US" sz="22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F7808A4-A180-4CB1-B7B1-90B0FC8441EC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0320"/>
            <a:ext cx="70351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Америка на рубеже веков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9261"/>
            <a:ext cx="3664744" cy="2047994"/>
          </a:xfrm>
          <a:prstGeom prst="roundRect">
            <a:avLst>
              <a:gd name="adj" fmla="val 4652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Волны миграции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Гигантские потоки мигрантов из Европы, Азии и Латинской Америки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6592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Рост городов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Небоскрёбы, фабрики, железные дороги меняют облик Америки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3238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Социальные проблемы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Преступность, бедность, этнические конфликты, расслоение общества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5533" y="760333"/>
            <a:ext cx="7785735" cy="3638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9500"/>
              </a:lnSpc>
              <a:buNone/>
            </a:pPr>
            <a:r>
              <a:rPr lang="en-US" sz="60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Чикаго — город будущего и хаоса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165533" y="4689634"/>
            <a:ext cx="7785735" cy="6210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 этой бурлящей среде в 1892 году в Чикагском университете возникает первая в США кафедра социологии</a:t>
            </a:r>
            <a:endParaRPr lang="en-US" sz="2000" dirty="0"/>
          </a:p>
        </p:txBody>
      </p:sp>
      <p:pic>
        <p:nvPicPr>
          <p:cNvPr id="1026" name="Picture 2" descr="Чикагская школа социологии»: новые переводы Владимира Николаева – Новости –  Департамент социологии – Национальный исследовательский университет «Высшая  школа экономики»">
            <a:extLst>
              <a:ext uri="{FF2B5EF4-FFF2-40B4-BE49-F238E27FC236}">
                <a16:creationId xmlns:a16="http://schemas.microsoft.com/office/drawing/2014/main" id="{4A73C0B4-587B-44F9-8163-3441F36FC8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13"/>
          <a:stretch/>
        </p:blipFill>
        <p:spPr bwMode="auto">
          <a:xfrm>
            <a:off x="0" y="1"/>
            <a:ext cx="5486401" cy="82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F05B15A-109B-4C5F-B06F-1A673B0698C0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1561"/>
            <a:ext cx="6337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Рождение новой науки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1133951" y="342911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«Чтобы понять общество, надо выйти к людям и наблюдать их жизнь в естественной среде»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93790" y="3173968"/>
            <a:ext cx="30480" cy="873204"/>
          </a:xfrm>
          <a:prstGeom prst="rect">
            <a:avLst/>
          </a:prstGeom>
          <a:solidFill>
            <a:srgbClr val="50546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3023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57368"/>
            <a:ext cx="4196358" cy="3048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4831675"/>
            <a:ext cx="32350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Полевые исследования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93790" y="532209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Бродили по улицам бедных районов Чикаго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216962" y="43023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4657368"/>
            <a:ext cx="4196358" cy="3048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16962" y="4831675"/>
            <a:ext cx="28716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Прямое наблюдение</a:t>
            </a:r>
            <a:endParaRPr lang="en-US" sz="2800" dirty="0"/>
          </a:p>
        </p:txBody>
      </p:sp>
      <p:sp>
        <p:nvSpPr>
          <p:cNvPr id="12" name="Text 8"/>
          <p:cNvSpPr/>
          <p:nvPr/>
        </p:nvSpPr>
        <p:spPr>
          <a:xfrm>
            <a:off x="5216962" y="532209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Посещали приюты, фабрики, тюрьмы, суды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9640133" y="430232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4657368"/>
            <a:ext cx="4196358" cy="3048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640133" y="4831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Живое общение</a:t>
            </a:r>
            <a:endParaRPr lang="en-US" sz="2800" dirty="0"/>
          </a:p>
        </p:txBody>
      </p:sp>
      <p:sp>
        <p:nvSpPr>
          <p:cNvPr id="16" name="Text 11"/>
          <p:cNvSpPr/>
          <p:nvPr/>
        </p:nvSpPr>
        <p:spPr>
          <a:xfrm>
            <a:off x="9640133" y="532209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Разговаривали с мигрантами, бездомными, рабочими</a:t>
            </a:r>
            <a:endParaRPr lang="en-US" sz="20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C18D641-7DDB-44BE-AAD5-18F2705DBC63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617101"/>
            <a:ext cx="6663214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Ключевые фигуры школы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74" y="1711642"/>
            <a:ext cx="4200525" cy="42005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7474" y="612564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Роберт Парк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47474" y="6587371"/>
            <a:ext cx="4200525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Бывший журналист, ввёл понятие «человеческая экология». Сравнивал городское общество с экосистемой</a:t>
            </a: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938" y="1711642"/>
            <a:ext cx="4200525" cy="42005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4938" y="612564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Эрнст Бёрджесс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14938" y="6587371"/>
            <a:ext cx="4200525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Автор модели концентрических зон города — от центра к окраинам</a:t>
            </a:r>
            <a:endParaRPr lang="en-US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2401" y="1711642"/>
            <a:ext cx="4200525" cy="42005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2401" y="612564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Томас и Знанецкий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682401" y="6587371"/>
            <a:ext cx="4200525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Авторы «Польский крестьянин в Европе и Америке» — первого масштабного исследования миграции</a:t>
            </a:r>
            <a:endParaRPr lang="en-US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B198DCC3-EDB2-4F66-9024-5910928F81B8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378"/>
            <a:ext cx="7400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Отличия Чикагской школы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1785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2851785"/>
            <a:ext cx="121920" cy="17308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109079"/>
            <a:ext cx="3187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Город как лаборатория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3599497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Чикаго — «живой эксперимент» для наблюдения формирования сообществ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2851785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2851785"/>
            <a:ext cx="121920" cy="173081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777282" y="3109079"/>
            <a:ext cx="32350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Полевые исследования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777282" y="3599497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Этнография города вместо сухой статистики без контекста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809411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4809411"/>
            <a:ext cx="121920" cy="173081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42524" y="5066705"/>
            <a:ext cx="35110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Интердисциплинарность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142524" y="555712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Соединение социологии, психологии, географии, экономики и антропологии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428548" y="4809411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8C9CF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4809411"/>
            <a:ext cx="121920" cy="1730812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77728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Новые методы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777282" y="5557123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Глубинные интервью, личные документы, наблюдение за сообществами</a:t>
            </a:r>
            <a:endParaRPr lang="en-US" sz="1750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7C30512-3E01-4119-9AC7-9CD83711475F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353" y="419814"/>
            <a:ext cx="4968716" cy="477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200" dirty="0">
                <a:solidFill>
                  <a:srgbClr val="505468"/>
                </a:solidFill>
                <a:latin typeface="Instrument Sans Semi Bold" panose="020B0604020202020204" charset="0"/>
                <a:ea typeface="Instrument Sans Semi Bold" pitchFamily="34" charset="-122"/>
                <a:cs typeface="Times New Roman" panose="02020603050405020304" pitchFamily="18" charset="0"/>
              </a:rPr>
              <a:t>Революционные открытия</a:t>
            </a:r>
            <a:endParaRPr lang="en-US" sz="3200" dirty="0">
              <a:latin typeface="Instrument Sans Semi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4353" y="1536957"/>
            <a:ext cx="2401610" cy="238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505468"/>
                </a:solidFill>
                <a:latin typeface="Instrument Sans Semi Bold" panose="020B0604020202020204" charset="0"/>
                <a:ea typeface="Instrument Sans Semi Bold" pitchFamily="34" charset="-122"/>
                <a:cs typeface="Times New Roman" panose="02020603050405020304" pitchFamily="18" charset="0"/>
              </a:rPr>
              <a:t>Преступность подростков</a:t>
            </a:r>
            <a:endParaRPr lang="en-US" sz="2400" dirty="0">
              <a:latin typeface="Instrument Sans Semi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34353" y="1898571"/>
            <a:ext cx="6594634" cy="488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Наибольшая преступность — не в самых бедных районах, а в «зонах перехода» со слабыми связями между людьми</a:t>
            </a:r>
            <a:endParaRPr lang="en-US" dirty="0">
              <a:latin typeface="Instrument Sans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4353" y="2811482"/>
            <a:ext cx="1908691" cy="238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505468"/>
                </a:solidFill>
                <a:latin typeface="Instrument Sans Semi Bold" panose="020B0604020202020204" charset="0"/>
                <a:ea typeface="Instrument Sans Semi Bold" pitchFamily="34" charset="-122"/>
                <a:cs typeface="Times New Roman" panose="02020603050405020304" pitchFamily="18" charset="0"/>
              </a:rPr>
              <a:t>Карты преступности</a:t>
            </a:r>
            <a:endParaRPr lang="en-US" sz="2400" dirty="0">
              <a:latin typeface="Instrument Sans Semi Bold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4353" y="3146266"/>
            <a:ext cx="6323647" cy="244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dirty="0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Первые попытки наложить данные о преступлениях </a:t>
            </a:r>
            <a:r>
              <a:rPr lang="en-US" dirty="0" err="1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на</a:t>
            </a:r>
            <a:r>
              <a:rPr lang="en-US" dirty="0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 </a:t>
            </a:r>
            <a:endParaRPr lang="ru-RU" dirty="0">
              <a:solidFill>
                <a:srgbClr val="5B5F71"/>
              </a:solidFill>
              <a:latin typeface="Instrument Sans Medium" panose="020B0604020202020204" charset="0"/>
              <a:ea typeface="Instrument Sans Medium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1900"/>
              </a:lnSpc>
              <a:buNone/>
            </a:pPr>
            <a:r>
              <a:rPr lang="en-US" dirty="0" err="1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городские</a:t>
            </a:r>
            <a:r>
              <a:rPr lang="en-US" dirty="0">
                <a:solidFill>
                  <a:srgbClr val="5B5F71"/>
                </a:solidFill>
                <a:latin typeface="Instrument Sans Medium" panose="020B0604020202020204" charset="0"/>
                <a:ea typeface="Instrument Sans Medium" pitchFamily="34" charset="-122"/>
                <a:cs typeface="Times New Roman" panose="02020603050405020304" pitchFamily="18" charset="0"/>
              </a:rPr>
              <a:t> карты</a:t>
            </a:r>
            <a:endParaRPr lang="en-US" dirty="0">
              <a:latin typeface="Instrument Sans Medium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B3F31BF-5783-466C-9805-7B344A735270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766" y="-13692"/>
            <a:ext cx="6594634" cy="82432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b="7716"/>
          <a:stretch/>
        </p:blipFill>
        <p:spPr>
          <a:xfrm>
            <a:off x="8685271" y="0"/>
            <a:ext cx="5945129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05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Изучение банд и мигрантов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38224"/>
            <a:ext cx="7556421" cy="19420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3165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Жизнь банд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365545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Исследователи «вживались» в уличные банды, открыв их роль как «социальных институтов» для подростков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07067"/>
            <a:ext cx="7556421" cy="19420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0604" y="5333881"/>
            <a:ext cx="2999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Кризис идентичности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0604" y="582429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Миграция разрывает людей между старой и новой культурой — основа теории аккультурации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Наследие и влияние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57444" y="2950131"/>
            <a:ext cx="32350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Полевые исследования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40549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Культура наблюдения в естественной среде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633" y="3353991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772966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Урбанистическая социология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617714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Основы изучения городского общества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3353991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402699"/>
            <a:ext cx="3238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Девиантное поведение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93118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Методы изучения отклонений от норм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5201" y="5613559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584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Голос участников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6074569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Уважение к опыту самих людей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15633" y="5613559"/>
            <a:ext cx="339328" cy="424220"/>
          </a:xfrm>
          <a:prstGeom prst="rect">
            <a:avLst/>
          </a:prstGeom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8D554410-DBCA-41F4-B7C4-81075F689162}"/>
              </a:ext>
            </a:extLst>
          </p:cNvPr>
          <p:cNvSpPr/>
          <p:nvPr/>
        </p:nvSpPr>
        <p:spPr>
          <a:xfrm>
            <a:off x="12357100" y="7608570"/>
            <a:ext cx="2171700" cy="4940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363</Words>
  <Application>Microsoft Office PowerPoint</Application>
  <PresentationFormat>Произвольный</PresentationFormat>
  <Paragraphs>73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Instrument Sans Semi Bold</vt:lpstr>
      <vt:lpstr>Arial</vt:lpstr>
      <vt:lpstr>Instrument Sans Medium</vt:lpstr>
      <vt:lpstr>Calibri</vt:lpstr>
      <vt:lpstr>Instrument Sans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Артём Русецкий</dc:creator>
  <cp:lastModifiedBy>Артём Русецкий</cp:lastModifiedBy>
  <cp:revision>2</cp:revision>
  <dcterms:created xsi:type="dcterms:W3CDTF">2025-09-19T14:20:31Z</dcterms:created>
  <dcterms:modified xsi:type="dcterms:W3CDTF">2025-09-19T14:30:23Z</dcterms:modified>
</cp:coreProperties>
</file>